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0" r:id="rId5"/>
    <p:sldId id="261" r:id="rId6"/>
    <p:sldId id="262" r:id="rId7"/>
    <p:sldId id="269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esosedi.ru/fiber/37683/fit/900x600/n_1.pn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dnranst.narod.ru/Obsh/My_works/Fotos/Pmojka/P1010045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i6.newstube.ru/2460878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www.nastol.com.ua/download.php?img=201109/1600x900/nastol.com.ua-7948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4air.ru/_pic/4air.ru_stat_11_1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hyperlink" Target="http://uralpolit.ru/sites/fedpress/files/vdoronin/news/truba_1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.obozrevatel.com/8/834224/gallery/70329_image_large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klin2.ucoz.ru/_ph/1/112951192.jp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hyperlink" Target="http://static.diary.ru/userdir/1/6/4/3/1643935/58708116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ewstula.ru/pic/2010_07/128d657385fc.jpg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://www.metronews.ru/_internal/gxml!0/4dntvuhh2yeo4npyb3igdet73odaolf$f5k2mqx3a124i5o4qi8v4gokrlxosds/Screen-shot-2011-10-17-at-8.jpe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oprf.ru/files/klin_24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hyperlink" Target="http://www.mukachevo.net/Content/img/news/p_06352_1_gallerybig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2" Type="http://schemas.openxmlformats.org/officeDocument/2006/relationships/hyperlink" Target="http://www.ogk1.com/photo/media/kashirskaya_gres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lub.foto.ru/gallery/images/photo/2009/06/13/1363223.jpg" TargetMode="External"/><Relationship Id="rId5" Type="http://schemas.openxmlformats.org/officeDocument/2006/relationships/image" Target="../media/image22.jpeg"/><Relationship Id="rId4" Type="http://schemas.openxmlformats.org/officeDocument/2006/relationships/hyperlink" Target="http://ofps.ru/photo/1323321979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hlinkClick r:id="rId2"/>
              </a:rPr>
              <a:t>Free Powerpoint Templates</a:t>
            </a:r>
            <a:endParaRPr lang="fr-FR"/>
          </a:p>
        </p:txBody>
      </p:sp>
      <p:pic>
        <p:nvPicPr>
          <p:cNvPr id="2064" name="Picture 16" descr="uykrfjh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61963" y="1052737"/>
            <a:ext cx="7350397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Verdana" pitchFamily="34" charset="0"/>
              </a:rPr>
              <a:t>THE ECOLOGICAL PROBLEMS </a:t>
            </a:r>
          </a:p>
          <a:p>
            <a:r>
              <a:rPr lang="en-US" sz="6000" b="1" dirty="0" smtClean="0">
                <a:solidFill>
                  <a:schemeClr val="bg1"/>
                </a:solidFill>
                <a:latin typeface="Verdana" pitchFamily="34" charset="0"/>
              </a:rPr>
              <a:t>OF MOSCOW REGION</a:t>
            </a:r>
            <a:endParaRPr lang="fr-FR" sz="6000" b="1" i="1" dirty="0">
              <a:solidFill>
                <a:schemeClr val="bg1"/>
              </a:solidFill>
              <a:latin typeface="Verdana" pitchFamily="34" charset="0"/>
            </a:endParaRPr>
          </a:p>
          <a:p>
            <a:endParaRPr lang="fr-FR" sz="28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 </a:t>
            </a:r>
            <a:r>
              <a:rPr lang="en-US" b="1" dirty="0" smtClean="0"/>
              <a:t>Shatura </a:t>
            </a:r>
            <a:r>
              <a:rPr lang="en-US" b="1" dirty="0" smtClean="0"/>
              <a:t>Hydroelectric Power Plant</a:t>
            </a:r>
            <a:endParaRPr lang="ru-RU" dirty="0"/>
          </a:p>
        </p:txBody>
      </p:sp>
      <p:pic>
        <p:nvPicPr>
          <p:cNvPr id="4" name="Содержимое 3" descr="http://www.esosedi.ru/fiber/37683/fit/900x600/n_1.png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1724819"/>
            <a:ext cx="571500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8 million tons of waste is thrown into the dumps of Moscow Region</a:t>
            </a:r>
            <a:r>
              <a:rPr lang="en-US" dirty="0" smtClean="0"/>
              <a:t> every year </a:t>
            </a:r>
            <a:endParaRPr lang="ru-RU" dirty="0"/>
          </a:p>
        </p:txBody>
      </p:sp>
      <p:pic>
        <p:nvPicPr>
          <p:cNvPr id="4" name="Picture 16" descr="vzr0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348880"/>
            <a:ext cx="3842565" cy="2880320"/>
          </a:xfrm>
          <a:prstGeom prst="rect">
            <a:avLst/>
          </a:prstGeom>
          <a:noFill/>
        </p:spPr>
      </p:pic>
      <p:pic>
        <p:nvPicPr>
          <p:cNvPr id="5" name="Рисунок 4" descr="http://upload.wikimedia.org/wikipedia/commons/7/72/%D0%9F%D0%BE%D0%B5%D0%BB%2C_%D0%BF%D0%BE%D0%BF%D0%B8%D0%BB%2C_%D1%83%D0%B1%D1%80%D0%B0%D1%82%D1%8C_%D0%BF%D0%BE%D1%81%D1%83%D0%B4%D1%83_%D0%BD%D0%B5_%D0%B7%D0%B0%D0%B1%D1%83%D0%B4%D1%8C.JPG?uselang=ru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988840"/>
            <a:ext cx="338437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 Largest Dumps in Moscow Region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Salarievo</a:t>
            </a:r>
            <a:r>
              <a:rPr lang="en-US" dirty="0" smtClean="0"/>
              <a:t> (</a:t>
            </a:r>
            <a:r>
              <a:rPr lang="en-US" dirty="0" err="1" smtClean="0"/>
              <a:t>Leninskiy</a:t>
            </a:r>
            <a:r>
              <a:rPr lang="en-US" dirty="0" smtClean="0"/>
              <a:t> Region) is the biggest rubbish dump in Europe </a:t>
            </a:r>
            <a:endParaRPr lang="ru-RU" dirty="0"/>
          </a:p>
        </p:txBody>
      </p:sp>
      <p:pic>
        <p:nvPicPr>
          <p:cNvPr id="4" name="Рисунок 3" descr="http://dnranst.narod.ru/Obsh/My_works/Fotos/Pmojka/P1010045.JPG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708920"/>
            <a:ext cx="590465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Timohovo (Noginsk)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://i6.newstube.ru/2460878l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628801"/>
            <a:ext cx="5472607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Ecology </a:t>
            </a:r>
            <a:r>
              <a:rPr lang="en-US" b="1" dirty="0" smtClean="0"/>
              <a:t>influences </a:t>
            </a:r>
            <a:r>
              <a:rPr lang="en-US" b="1" dirty="0" smtClean="0"/>
              <a:t>human’s health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Pollution (air, water, radiation) </a:t>
            </a:r>
            <a:r>
              <a:rPr lang="en-US" b="1" dirty="0" smtClean="0">
                <a:solidFill>
                  <a:srgbClr val="FF0000"/>
                </a:solidFill>
              </a:rPr>
              <a:t> causes dangerous </a:t>
            </a:r>
            <a:r>
              <a:rPr lang="en-US" b="1" dirty="0" smtClean="0">
                <a:solidFill>
                  <a:srgbClr val="FF0000"/>
                </a:solidFill>
              </a:rPr>
              <a:t>diseases of the most internal </a:t>
            </a:r>
            <a:r>
              <a:rPr lang="en-US" b="1" dirty="0" smtClean="0">
                <a:solidFill>
                  <a:srgbClr val="FF0000"/>
                </a:solidFill>
              </a:rPr>
              <a:t>organs:</a:t>
            </a:r>
          </a:p>
          <a:p>
            <a:pPr algn="ctr"/>
            <a:r>
              <a:rPr lang="en-US" sz="2600" dirty="0" smtClean="0"/>
              <a:t>Lungs</a:t>
            </a:r>
            <a:r>
              <a:rPr lang="en-US" sz="2600" dirty="0" smtClean="0"/>
              <a:t>,                    </a:t>
            </a:r>
          </a:p>
          <a:p>
            <a:pPr algn="ctr">
              <a:lnSpc>
                <a:spcPct val="90000"/>
              </a:lnSpc>
            </a:pPr>
            <a:r>
              <a:rPr lang="en-US" sz="2600" dirty="0" smtClean="0"/>
              <a:t>Heart,</a:t>
            </a:r>
          </a:p>
          <a:p>
            <a:pPr algn="ctr">
              <a:lnSpc>
                <a:spcPct val="90000"/>
              </a:lnSpc>
            </a:pPr>
            <a:r>
              <a:rPr lang="en-US" sz="2600" dirty="0" smtClean="0"/>
              <a:t>Liver,</a:t>
            </a:r>
          </a:p>
          <a:p>
            <a:pPr algn="ctr">
              <a:lnSpc>
                <a:spcPct val="90000"/>
              </a:lnSpc>
            </a:pPr>
            <a:r>
              <a:rPr lang="en-US" sz="2600" dirty="0" smtClean="0"/>
              <a:t>Stomach</a:t>
            </a:r>
            <a:r>
              <a:rPr lang="en-US" sz="2600" dirty="0" smtClean="0"/>
              <a:t>,</a:t>
            </a:r>
            <a:endParaRPr lang="en-US" sz="2600" dirty="0" smtClean="0"/>
          </a:p>
          <a:p>
            <a:pPr algn="ctr">
              <a:lnSpc>
                <a:spcPct val="90000"/>
              </a:lnSpc>
            </a:pPr>
            <a:r>
              <a:rPr lang="en-US" sz="2600" dirty="0" smtClean="0"/>
              <a:t>Blood circulation,</a:t>
            </a:r>
          </a:p>
          <a:p>
            <a:pPr algn="ctr">
              <a:lnSpc>
                <a:spcPct val="90000"/>
              </a:lnSpc>
            </a:pPr>
            <a:r>
              <a:rPr lang="en-US" sz="2600" dirty="0" smtClean="0"/>
              <a:t>Nervous system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8" name="Picture 8" descr="382251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12322">
            <a:off x="250825" y="2924175"/>
            <a:ext cx="2339975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3" name="Picture 13" descr="274044_2966-800x6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790887">
            <a:off x="900113" y="4743450"/>
            <a:ext cx="244792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Picture 10" descr="b5bf11c5257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06472">
            <a:off x="2627313" y="3213100"/>
            <a:ext cx="2592387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 descr="ffbb70680a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227453">
            <a:off x="6721475" y="1125538"/>
            <a:ext cx="24225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baby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623164">
            <a:off x="228600" y="1143000"/>
            <a:ext cx="2471738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14080505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29893">
            <a:off x="2843213" y="1125538"/>
            <a:ext cx="25209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9" descr="1190143284_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931227">
            <a:off x="4932363" y="2205038"/>
            <a:ext cx="22320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11" descr="0_1e511_c7ec08e3_L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773291">
            <a:off x="6696075" y="3357563"/>
            <a:ext cx="2447925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2" name="Picture 12" descr="c8f13682baa4789d8a99e41a85c66a7a_bi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-649021">
            <a:off x="4786313" y="4572000"/>
            <a:ext cx="237490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9" name="WordArt 14"/>
          <p:cNvSpPr>
            <a:spLocks noChangeArrowheads="1" noChangeShapeType="1" noTextEdit="1"/>
          </p:cNvSpPr>
          <p:nvPr/>
        </p:nvSpPr>
        <p:spPr bwMode="auto">
          <a:xfrm rot="237294">
            <a:off x="468313" y="0"/>
            <a:ext cx="835025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6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Let's save our future generation!!!</a:t>
            </a:r>
            <a:endParaRPr lang="ru-RU" sz="3600" b="1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16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hlinkClick r:id="rId2"/>
              </a:rPr>
              <a:t>Free Powerpoint Templates</a:t>
            </a:r>
            <a:endParaRPr lang="fr-FR"/>
          </a:p>
        </p:txBody>
      </p:sp>
      <p:pic>
        <p:nvPicPr>
          <p:cNvPr id="2070" name="Picture 22" descr="bvcb dfbvcdf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4925" y="333375"/>
            <a:ext cx="6877050" cy="9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0" tIns="180000" rIns="180000" bIns="180000">
            <a:spAutoFit/>
          </a:bodyPr>
          <a:lstStyle/>
          <a:p>
            <a:r>
              <a:rPr lang="fr-FR" sz="3600" b="1" dirty="0" smtClean="0">
                <a:solidFill>
                  <a:srgbClr val="023CB1"/>
                </a:solidFill>
                <a:latin typeface="Verdana" pitchFamily="34" charset="0"/>
              </a:rPr>
              <a:t>SAVE OUR PLANET!</a:t>
            </a:r>
            <a:endParaRPr lang="fr-FR" sz="3600" b="1" dirty="0">
              <a:solidFill>
                <a:srgbClr val="023CB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Look how beautiful our planet can be!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http://www.nastol.com.ua/download.php?img=201109/1600x900/nastol.com.ua-7948.jpg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922" y="1268760"/>
            <a:ext cx="8046156" cy="4857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Ecological Situation is dangerous in Moscow Region because of air and water pollution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420888"/>
            <a:ext cx="6400800" cy="3217912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://www.4air.ru/_pic/4air.ru_stat_11_1.jpg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348880"/>
            <a:ext cx="302433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uralpolit.ru/sites/fedpress/files/vdoronin/news/truba_1.jpg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2276872"/>
            <a:ext cx="352839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78870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 Most Polluted Towns in Moscow Region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Voskresensk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Klin</a:t>
            </a:r>
            <a:endParaRPr lang="ru-RU" dirty="0"/>
          </a:p>
        </p:txBody>
      </p:sp>
      <p:pic>
        <p:nvPicPr>
          <p:cNvPr id="4" name="Рисунок 3" descr="http://i.obozrevatel.com/8/834224/gallery/70329_image_large.jpg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772816"/>
            <a:ext cx="2747081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klin2.ucoz.ru/_ph/1/112951192.jpg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149080"/>
            <a:ext cx="316835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675688" cy="15843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6000" smtClean="0">
                <a:solidFill>
                  <a:srgbClr val="FF0066"/>
                </a:solidFill>
                <a:latin typeface="Century" pitchFamily="18" charset="0"/>
              </a:rPr>
              <a:t>But what are we doing?</a:t>
            </a:r>
            <a:br>
              <a:rPr lang="en-US" sz="6000" smtClean="0">
                <a:solidFill>
                  <a:srgbClr val="FF0066"/>
                </a:solidFill>
                <a:latin typeface="Century" pitchFamily="18" charset="0"/>
              </a:rPr>
            </a:br>
            <a:r>
              <a:rPr lang="en-US" sz="6000" smtClean="0">
                <a:solidFill>
                  <a:srgbClr val="FFFF00"/>
                </a:solidFill>
                <a:latin typeface="Century" pitchFamily="18" charset="0"/>
              </a:rPr>
              <a:t>Just look!</a:t>
            </a:r>
            <a:endParaRPr lang="ru-RU" sz="6000" smtClean="0">
              <a:solidFill>
                <a:srgbClr val="FFFF00"/>
              </a:solidFill>
              <a:latin typeface="Century" pitchFamily="18" charset="0"/>
            </a:endParaRPr>
          </a:p>
        </p:txBody>
      </p:sp>
      <p:pic>
        <p:nvPicPr>
          <p:cNvPr id="16389" name="Picture 5" descr="preview_4a5f1c68693511247747176_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989138"/>
            <a:ext cx="698500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 descr="PICT46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1916113"/>
            <a:ext cx="698500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 descr="forest_burning_6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1916113"/>
            <a:ext cx="6985000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9" descr="post-138221-12316243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6013" y="1916113"/>
            <a:ext cx="698500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12" descr="image_19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6013" y="1916113"/>
            <a:ext cx="6985000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13" descr="16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6013" y="1916113"/>
            <a:ext cx="6985000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14" descr="0_8513_dee393b4_X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16013" y="1916113"/>
            <a:ext cx="6985000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638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3250"/>
                            </p:stCondLst>
                            <p:childTnLst>
                              <p:par>
                                <p:cTn id="22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250"/>
                            </p:stCondLst>
                            <p:childTnLst>
                              <p:par>
                                <p:cTn id="2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6250"/>
                            </p:stCondLst>
                            <p:childTnLst>
                              <p:par>
                                <p:cTn id="36" presetID="6" presetClass="emph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163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1250"/>
                            </p:stCondLst>
                            <p:childTnLst>
                              <p:par>
                                <p:cTn id="39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3250"/>
                            </p:stCondLst>
                            <p:childTnLst>
                              <p:par>
                                <p:cTn id="4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4250"/>
                            </p:stCondLst>
                            <p:childTnLst>
                              <p:par>
                                <p:cTn id="57" presetID="6" presetClass="emph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63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9250"/>
                            </p:stCondLst>
                            <p:childTnLst>
                              <p:par>
                                <p:cTn id="60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1250"/>
                            </p:stCondLst>
                            <p:childTnLst>
                              <p:par>
                                <p:cTn id="6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32250"/>
                            </p:stCondLst>
                            <p:childTnLst>
                              <p:par>
                                <p:cTn id="73" presetID="6" presetClass="emph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163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37250"/>
                            </p:stCondLst>
                            <p:childTnLst>
                              <p:par>
                                <p:cTn id="76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39250"/>
                            </p:stCondLst>
                            <p:childTnLst>
                              <p:par>
                                <p:cTn id="8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40250"/>
                            </p:stCondLst>
                            <p:childTnLst>
                              <p:par>
                                <p:cTn id="90" presetID="6" presetClass="emph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163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45250"/>
                            </p:stCondLst>
                            <p:childTnLst>
                              <p:par>
                                <p:cTn id="93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47250"/>
                            </p:stCondLst>
                            <p:childTnLst>
                              <p:par>
                                <p:cTn id="10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48250"/>
                            </p:stCondLst>
                            <p:childTnLst>
                              <p:par>
                                <p:cTn id="106" presetID="6" presetClass="emph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07" dur="2000" fill="hold"/>
                                        <p:tgtEl>
                                          <p:spTgt spid="163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3250"/>
                            </p:stCondLst>
                            <p:childTnLst>
                              <p:par>
                                <p:cTn id="109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5250"/>
                            </p:stCondLst>
                            <p:childTnLst>
                              <p:par>
                                <p:cTn id="1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55750"/>
                            </p:stCondLst>
                            <p:childTnLst>
                              <p:par>
                                <p:cTn id="123" presetID="6" presetClass="emph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24" dur="2000" fill="hold"/>
                                        <p:tgtEl>
                                          <p:spTgt spid="163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60750"/>
                            </p:stCondLst>
                            <p:childTnLst>
                              <p:par>
                                <p:cTn id="126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Air is polluted in: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Voskresensk with </a:t>
            </a:r>
            <a:r>
              <a:rPr lang="en-US" dirty="0" smtClean="0">
                <a:solidFill>
                  <a:srgbClr val="C00000"/>
                </a:solidFill>
              </a:rPr>
              <a:t>ammonia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Klin, Kolomna, Podolsk with </a:t>
            </a:r>
            <a:r>
              <a:rPr lang="en-US" dirty="0" smtClean="0">
                <a:solidFill>
                  <a:srgbClr val="C00000"/>
                </a:solidFill>
              </a:rPr>
              <a:t>formaldehyde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Serpuhov with </a:t>
            </a:r>
            <a:r>
              <a:rPr lang="en-US" dirty="0" smtClean="0">
                <a:solidFill>
                  <a:srgbClr val="C00000"/>
                </a:solidFill>
              </a:rPr>
              <a:t>phenol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In big </a:t>
            </a:r>
            <a:r>
              <a:rPr lang="en-US" b="1" dirty="0" smtClean="0"/>
              <a:t>towns </a:t>
            </a:r>
            <a:r>
              <a:rPr lang="en-US" b="1" i="1" dirty="0" smtClean="0"/>
              <a:t>cars</a:t>
            </a:r>
            <a:r>
              <a:rPr lang="en-US" b="1" dirty="0" smtClean="0"/>
              <a:t> </a:t>
            </a:r>
            <a:r>
              <a:rPr lang="en-US" b="1" dirty="0" smtClean="0"/>
              <a:t>are the biggest air </a:t>
            </a:r>
            <a:r>
              <a:rPr lang="en-US" b="1" dirty="0" smtClean="0"/>
              <a:t>polluters too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Picture 5" descr="2041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132856"/>
            <a:ext cx="561662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could hardly breath in 2010 as the air was filled with smoke</a:t>
            </a:r>
            <a:endParaRPr lang="ru-RU" dirty="0"/>
          </a:p>
        </p:txBody>
      </p:sp>
      <p:pic>
        <p:nvPicPr>
          <p:cNvPr id="4" name="Содержимое 3" descr="http://static.diary.ru/userdir/1/6/4/3/1643935/58708116.jpg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12776"/>
            <a:ext cx="3944656" cy="34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metronews.ru/_internal/gxml!0/4dntvuhh2yeo4npyb3igdet73odaolf$f5k2mqx3a124i5o4qi8v4gokrlxosds/Screen-shot-2011-10-17-at-8.jpeg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1628800"/>
            <a:ext cx="3681943" cy="202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newstula.ru/pic/2010_07/128d657385fc.jpg">
            <a:hlinkClick r:id="rId6" tgtFrame="_blank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952" y="3717032"/>
            <a:ext cx="3985779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Water Pollution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The rivers of Moscow Region are filled with poison: industrial waste, chemicals and pesticides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6" name="Рисунок 5" descr="http://www.oprf.ru/files/klin_240.jpg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99470">
            <a:off x="270809" y="3013666"/>
            <a:ext cx="2273935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mukachevo.net/Content/img/news/p_06352_1_gallerybig.jpg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99579">
            <a:off x="6180425" y="3080206"/>
            <a:ext cx="266429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88cc4aa05abbd7c0-lar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16974">
            <a:off x="2954989" y="4217693"/>
            <a:ext cx="264160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48" presetClass="exit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 Kashira Hydroelectric Power Plant</a:t>
            </a:r>
            <a:endParaRPr lang="ru-RU" b="1" dirty="0"/>
          </a:p>
        </p:txBody>
      </p:sp>
      <p:pic>
        <p:nvPicPr>
          <p:cNvPr id="4" name="Содержимое 3" descr="http://www.ogk1.com/photo/media/kashirskaya_gres.jpg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56792"/>
            <a:ext cx="309634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ofps.ru/photo/1323321979.jpg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3717032"/>
            <a:ext cx="2935863" cy="280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club.foto.ru/gallery/images/photo/2009/06/13/1363223.jpg">
            <a:hlinkClick r:id="rId6" tgtFrame="_blank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1556792"/>
            <a:ext cx="316835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201</Words>
  <Application>Microsoft Office PowerPoint</Application>
  <PresentationFormat>Экран (4:3)</PresentationFormat>
  <Paragraphs>43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The Ecological Situation is dangerous in Moscow Region because of air and water pollution</vt:lpstr>
      <vt:lpstr>The Most Polluted Towns in Moscow Region</vt:lpstr>
      <vt:lpstr>But what are we doing? Just look!</vt:lpstr>
      <vt:lpstr>The Air is polluted in:</vt:lpstr>
      <vt:lpstr>In big towns cars are the biggest air polluters too </vt:lpstr>
      <vt:lpstr>We could hardly breath in 2010 as the air was filled with smoke</vt:lpstr>
      <vt:lpstr>Water Pollution</vt:lpstr>
      <vt:lpstr>The Kashira Hydroelectric Power Plant</vt:lpstr>
      <vt:lpstr>The Shatura Hydroelectric Power Plant</vt:lpstr>
      <vt:lpstr>8 million tons of waste is thrown into the dumps of Moscow Region every year </vt:lpstr>
      <vt:lpstr>The Largest Dumps in Moscow Region</vt:lpstr>
      <vt:lpstr>Timohovo (Noginsk)</vt:lpstr>
      <vt:lpstr>Ecology influences human’s health</vt:lpstr>
      <vt:lpstr>Слайд 15</vt:lpstr>
      <vt:lpstr>Слайд 16</vt:lpstr>
      <vt:lpstr>Look how beautiful our planet can be!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Максим</cp:lastModifiedBy>
  <cp:revision>10</cp:revision>
  <dcterms:created xsi:type="dcterms:W3CDTF">2013-01-28T19:28:30Z</dcterms:created>
  <dcterms:modified xsi:type="dcterms:W3CDTF">2013-02-25T09:43:55Z</dcterms:modified>
</cp:coreProperties>
</file>